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66" r:id="rId2"/>
    <p:sldId id="260" r:id="rId3"/>
    <p:sldId id="271" r:id="rId4"/>
    <p:sldId id="261" r:id="rId5"/>
    <p:sldId id="269" r:id="rId6"/>
    <p:sldId id="270" r:id="rId7"/>
    <p:sldId id="263" r:id="rId8"/>
  </p:sldIdLst>
  <p:sldSz cx="12192000" cy="6858000"/>
  <p:notesSz cx="6858000" cy="9144000"/>
  <p:embeddedFontLst>
    <p:embeddedFont>
      <p:font typeface="#9Slide03 Bebas Neue Bold" panose="020B0606020202050201" pitchFamily="34" charset="0"/>
      <p:bold r:id="rId10"/>
    </p:embeddedFont>
    <p:embeddedFont>
      <p:font typeface="#9Slide03 Oswald Light" panose="00000400000000000000" pitchFamily="2" charset="0"/>
      <p:regular r:id="rId11"/>
    </p:embeddedFont>
    <p:embeddedFont>
      <p:font typeface="#9Slide07 IcielBC Cubano Normal" panose="00000500000000000000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613"/>
    <a:srgbClr val="B9B9B9"/>
    <a:srgbClr val="1D559C"/>
    <a:srgbClr val="2E446C"/>
    <a:srgbClr val="EC7513"/>
    <a:srgbClr val="67131A"/>
    <a:srgbClr val="4F4E4C"/>
    <a:srgbClr val="404040"/>
    <a:srgbClr val="EA1919"/>
    <a:srgbClr val="2C4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957D-06F0-4724-9860-F0A5682E0728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C0621-E012-4C59-ACA4-78CF03BE9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7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A58D-8632-2E76-4271-1ED4E3B2C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BD3DA-BF2A-EFB6-BB6C-3713617E3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CC139-A04E-ADD9-CBFA-00552EAC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32E67-7FF7-C7CF-91E5-CB5AA0C5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079B9-43F4-A96F-9C06-04855FA9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0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B5EC1-1AC9-86AB-3C63-E35908DF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4A225-6B2E-ECE9-97C2-1B26F3C60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E1900-AEEB-5B5C-2FED-41F1E1CD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FE014-19F8-78D8-ABD5-0B78652D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8A94-57DC-34EF-2A98-AB80280F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890C99-1650-72D9-F195-0D1524905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235E0-3D68-3DA8-E5DD-82F2B765F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D1BE4-0353-C730-D6E2-105A59E8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487-055A-7BF4-31FB-1B13B9B1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E0690-2B7E-246C-9B8C-1010240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48DA-1BDA-1BAB-9DDF-DC70587E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B302B-37AA-DC77-DED9-8ADBB9BB1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3EE27-ABE8-BDAA-F839-F9CFAFE0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A225C-7B24-B4DA-2EA1-09E23F5A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5756C-9CDD-F351-3C46-814AD0DA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6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19B1-CEF5-E5A8-8FF1-227BD397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2911-CA97-162E-452C-595EFD92F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CA2BF-5D92-D689-2915-2C52356D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98029-9AE6-CEF0-1406-BB299C93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5554-22F6-12DC-0CE2-FA7D4378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5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525B-89B6-52E4-8C61-FC3DC320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CF504-C4E8-E7F0-F76B-37DBB6F69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81537-CE87-419C-C495-4F016587A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30644-21CE-F9AC-76B2-AEE3FAF3D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C8909-E2D4-F244-C31C-E6BDFF4A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E771D-F2FA-FDBE-47C5-9EB43535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4F28-D96F-456C-DB0D-E32E6E18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5BD4B-E9B3-377E-B6EB-B3C1256D5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331F4-CB43-3575-F06A-9D77E03F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964A7-8877-E278-4DD9-99F642FF3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FA854B-4E4F-B0FE-A5AF-A8E68FB29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80828-CA8E-FACB-CBE4-483F9359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06B80B-F969-271A-C17F-64FC2F9F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DFD28-79DA-B3CB-631F-E88DFE3A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5920-CE5F-EA1B-A367-56AC439F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3E44B-2AB6-F882-7935-C60A4BF4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8A9DF-E444-0358-FFF4-45920B60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C4A5-B563-837F-A83E-45B0FF86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1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8CF73-477E-D231-2DDC-27330B0C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227F1-E2C1-3B74-14DA-08A17388B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5263D-3362-CA6D-5DD2-0A7CEAE2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CDB2-2A32-1EDB-A7A6-72FC4E481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1FF8C-2F4A-0841-72A2-167AB8084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FF681-27F3-41B0-37A6-1B162D5E8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A8E63-9A85-8DCA-7C7D-D4DA6EA2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E3A1C-B297-56B7-9109-C6DDCE17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554EA-1307-7460-2A25-743014D5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55A3-6D50-F4BC-A7AB-F52C4170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30609-2AD2-BD36-DB64-2F8D1DC85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EBA6D-8C7B-D1B3-A697-5C25E8CE0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09DF4-6A6F-BE20-77CF-6B47774C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2C391-523A-9244-52B4-1948A545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992CE-D318-EE2D-4CA0-A38CC6E2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04E671-A493-D291-F599-09D625BA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F1677-6E80-EBBA-EEB3-4C6E586C3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8245A-39B2-0F4D-6A3E-B25DF74A5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B75B5-F595-4A34-976B-8612E26366A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144B2-8133-6DE7-58FE-5D9BBAD5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3F90C-D220-4FDD-E2C4-A0404DE3F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02309-2E00-4B51-B932-263FEB25AC3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730EB-56FF-D366-96E2-1BA6EDFE59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154352" y="5900924"/>
            <a:ext cx="1144822" cy="10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0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uayso.vn/index.asp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E80E64-193B-1A6D-B7F3-40450D15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4249" cy="6898640"/>
          </a:xfrm>
          <a:prstGeom prst="rect">
            <a:avLst/>
          </a:prstGeom>
        </p:spPr>
      </p:pic>
      <p:pic>
        <p:nvPicPr>
          <p:cNvPr id="5" name="Picture 4" descr="A cartoon pencil with arms and legs&#10;&#10;Description automatically generated">
            <a:extLst>
              <a:ext uri="{FF2B5EF4-FFF2-40B4-BE49-F238E27FC236}">
                <a16:creationId xmlns:a16="http://schemas.microsoft.com/office/drawing/2014/main" id="{6BD69488-12D0-A045-C34E-536E671AE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4911" y="3429000"/>
            <a:ext cx="1243225" cy="148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9A32E5-C8FA-2738-E729-5D160349DF7F}"/>
              </a:ext>
            </a:extLst>
          </p:cNvPr>
          <p:cNvSpPr txBox="1"/>
          <p:nvPr/>
        </p:nvSpPr>
        <p:spPr>
          <a:xfrm>
            <a:off x="2063583" y="2470894"/>
            <a:ext cx="8064833" cy="1953996"/>
          </a:xfrm>
          <a:prstGeom prst="rect">
            <a:avLst/>
          </a:prstGeom>
          <a:solidFill>
            <a:schemeClr val="accent1">
              <a:alpha val="58000"/>
            </a:schemeClr>
          </a:solidFill>
          <a:ln w="161925" cmpd="thickThin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BÀI 6. HỰC HÀNH </a:t>
            </a:r>
          </a:p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HỢP LÍ TÀI NGUYÊN VÀ BẢO VỆ </a:t>
            </a:r>
          </a:p>
          <a:p>
            <a:pPr indent="180340" algn="ctr">
              <a:lnSpc>
                <a:spcPct val="12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FF00"/>
                </a:solidFill>
                <a:effectLst/>
                <a:latin typeface="#9Slide07 IcielBC Cubano Normal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MÔI TRƯỜNG ĐỊA PHƯƠNG</a:t>
            </a:r>
            <a:endParaRPr lang="en-US" sz="2000" dirty="0">
              <a:solidFill>
                <a:srgbClr val="FFFF00"/>
              </a:solidFill>
              <a:effectLst/>
              <a:latin typeface="#9Slide07 IcielBC Cubano Normal" panose="000005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7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F960-5F6C-5B1E-67BE-BCD2E844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sky with clouds and sun&#10;&#10;Description automatically generated">
            <a:extLst>
              <a:ext uri="{FF2B5EF4-FFF2-40B4-BE49-F238E27FC236}">
                <a16:creationId xmlns:a16="http://schemas.microsoft.com/office/drawing/2014/main" id="{0C622300-975C-D9B5-071B-57EFA795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562" y="0"/>
            <a:ext cx="1414130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33156-C3EE-A62E-1F6A-FEC99EA2FA85}"/>
              </a:ext>
            </a:extLst>
          </p:cNvPr>
          <p:cNvSpPr txBox="1"/>
          <p:nvPr/>
        </p:nvSpPr>
        <p:spPr>
          <a:xfrm>
            <a:off x="3640586" y="926655"/>
            <a:ext cx="6315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C</a:t>
            </a:r>
            <a:r>
              <a:rPr lang="vi-VN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á nhân</a:t>
            </a:r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c</a:t>
            </a:r>
            <a:r>
              <a:rPr lang="vi-VN" sz="2400" b="1" dirty="0" err="1">
                <a:solidFill>
                  <a:srgbClr val="FFFF00"/>
                </a:solidFill>
                <a:latin typeface="#9Slide03 Oswald Light" panose="00000400000000000000" pitchFamily="2" charset="0"/>
              </a:rPr>
              <a:t>họn</a:t>
            </a:r>
            <a:r>
              <a:rPr lang="vi-VN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một trong hai chủ đề sau</a:t>
            </a:r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Oswald Light" panose="00000400000000000000" pitchFamily="2" charset="0"/>
              </a:rPr>
              <a:t>để</a:t>
            </a:r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Oswald Light" panose="00000400000000000000" pitchFamily="2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Oswald Light" panose="00000400000000000000" pitchFamily="2" charset="0"/>
              </a:rPr>
              <a:t>báo</a:t>
            </a:r>
            <a:r>
              <a:rPr lang="en-US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#9Slide03 Oswald Light" panose="00000400000000000000" pitchFamily="2" charset="0"/>
              </a:rPr>
              <a:t>cáo</a:t>
            </a:r>
            <a:r>
              <a:rPr lang="vi-VN" sz="2400" b="1" dirty="0">
                <a:solidFill>
                  <a:srgbClr val="FFFF00"/>
                </a:solidFill>
                <a:latin typeface="#9Slide03 Oswald Light" panose="00000400000000000000" pitchFamily="2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56E54-A92C-D6E1-341D-AFC422C72647}"/>
              </a:ext>
            </a:extLst>
          </p:cNvPr>
          <p:cNvSpPr txBox="1"/>
          <p:nvPr/>
        </p:nvSpPr>
        <p:spPr>
          <a:xfrm>
            <a:off x="600749" y="1688059"/>
            <a:ext cx="5268686" cy="3738396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855663" indent="-855663" algn="just">
              <a:lnSpc>
                <a:spcPct val="150000"/>
              </a:lnSpc>
            </a:pPr>
            <a:r>
              <a:rPr lang="vi-VN" sz="2000" b="1" u="sng" dirty="0">
                <a:solidFill>
                  <a:srgbClr val="FF0000"/>
                </a:solidFill>
                <a:latin typeface="#9Slide03 Oswald Light" panose="00000400000000000000" pitchFamily="2" charset="0"/>
              </a:rPr>
              <a:t>Chủ</a:t>
            </a:r>
            <a:r>
              <a:rPr lang="vi-VN" sz="2000" u="sng" dirty="0">
                <a:solidFill>
                  <a:srgbClr val="FF0000"/>
                </a:solidFill>
                <a:latin typeface="#9Slide03 Oswald Light" panose="00000400000000000000" pitchFamily="2" charset="0"/>
              </a:rPr>
              <a:t> </a:t>
            </a:r>
            <a:r>
              <a:rPr lang="vi-VN" sz="2000" b="1" u="sng" dirty="0">
                <a:solidFill>
                  <a:srgbClr val="FF0000"/>
                </a:solidFill>
                <a:latin typeface="#9Slide03 Oswald Light" panose="00000400000000000000" pitchFamily="2" charset="0"/>
              </a:rPr>
              <a:t>đề 1</a:t>
            </a:r>
            <a:r>
              <a:rPr lang="vi-VN" sz="2000" b="1" dirty="0">
                <a:solidFill>
                  <a:srgbClr val="FF0000"/>
                </a:solidFill>
                <a:latin typeface="#9Slide03 Oswald Light" panose="00000400000000000000" pitchFamily="2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Các vấn đề về môi trường như ô nhiễm không khí nguồn nước, đất,... Lựa chọn một vấn đề nổi bật ở địa phương và trình bày theo gợi ý:</a:t>
            </a:r>
          </a:p>
          <a:p>
            <a:pPr marL="798513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Hiện trạng của vấn đề môi trường.</a:t>
            </a:r>
          </a:p>
          <a:p>
            <a:pPr marL="798513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Nguyên nhân của văn dễ môi trường</a:t>
            </a:r>
          </a:p>
          <a:p>
            <a:pPr marL="798513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Giải pháp khắc phục vấn đề môi trường sáng tạo</a:t>
            </a:r>
            <a:endParaRPr lang="en-US" sz="2000" b="1" dirty="0">
              <a:solidFill>
                <a:schemeClr val="bg1"/>
              </a:solidFill>
              <a:latin typeface="#9Slide03 Oswald Light" panose="00000400000000000000" pitchFamily="2" charset="0"/>
            </a:endParaRPr>
          </a:p>
          <a:p>
            <a:pPr marL="798513" algn="just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#9Slide03 Oswald Light" panose="00000400000000000000" pitchFamily="2" charset="0"/>
            </a:endParaRPr>
          </a:p>
          <a:p>
            <a:pPr marL="798513" algn="just">
              <a:lnSpc>
                <a:spcPct val="150000"/>
              </a:lnSpc>
            </a:pPr>
            <a:endParaRPr lang="vi-VN" sz="2000" dirty="0">
              <a:solidFill>
                <a:srgbClr val="002060"/>
              </a:solidFill>
              <a:latin typeface="#9Slide03 Oswald Light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8F83C-7ADD-5C81-D2B0-7E911F9E2EF9}"/>
              </a:ext>
            </a:extLst>
          </p:cNvPr>
          <p:cNvSpPr txBox="1"/>
          <p:nvPr/>
        </p:nvSpPr>
        <p:spPr>
          <a:xfrm>
            <a:off x="6516913" y="1688059"/>
            <a:ext cx="5370286" cy="3738396"/>
          </a:xfrm>
          <a:prstGeom prst="rect">
            <a:avLst/>
          </a:prstGeom>
          <a:solidFill>
            <a:srgbClr val="7F7F7F">
              <a:alpha val="61176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858838" indent="-858838" algn="just">
              <a:lnSpc>
                <a:spcPct val="150000"/>
              </a:lnSpc>
            </a:pPr>
            <a:r>
              <a:rPr lang="vi-VN" sz="2000" b="1" u="sng" dirty="0">
                <a:solidFill>
                  <a:srgbClr val="FF0000"/>
                </a:solidFill>
                <a:latin typeface="#9Slide03 Oswald Light" panose="00000400000000000000" pitchFamily="2" charset="0"/>
              </a:rPr>
              <a:t>Chủ đề 2</a:t>
            </a:r>
            <a:r>
              <a:rPr lang="vi-VN" sz="2000" b="1" dirty="0">
                <a:solidFill>
                  <a:srgbClr val="FF0000"/>
                </a:solidFill>
                <a:latin typeface="#9Slide03 Oswald Light" panose="00000400000000000000" pitchFamily="2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Các vấn đề về sử dụng hợp lí và bảo vệ tài nguyên thiên nhiên như tài nguyên đất, nước, sinh vật...Lựa chọn một vấn đề tiêu biểu ở địa phương và trình bày theo gợi ý:</a:t>
            </a:r>
          </a:p>
          <a:p>
            <a:pPr marL="858838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Hiện trạng khai thác tài nguyên (kết quả, một số hạn chế).</a:t>
            </a:r>
          </a:p>
          <a:p>
            <a:pPr marL="858838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Nguyên nhân của vấn đề khai thác tài nguyên</a:t>
            </a:r>
          </a:p>
          <a:p>
            <a:pPr marL="858838" algn="just">
              <a:lnSpc>
                <a:spcPct val="150000"/>
              </a:lnSpc>
            </a:pPr>
            <a:r>
              <a:rPr lang="vi-VN" sz="2000" b="1" dirty="0">
                <a:solidFill>
                  <a:schemeClr val="bg1"/>
                </a:solidFill>
                <a:latin typeface="#9Slide03 Oswald Light" panose="00000400000000000000" pitchFamily="2" charset="0"/>
              </a:rPr>
              <a:t>- Định hướng khai thác hợp lí và bảo vệ tài nguyên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293C4-E7A7-38FB-ACCD-DB8AE7AEEDB8}"/>
              </a:ext>
            </a:extLst>
          </p:cNvPr>
          <p:cNvSpPr txBox="1"/>
          <p:nvPr/>
        </p:nvSpPr>
        <p:spPr>
          <a:xfrm>
            <a:off x="4307114" y="278719"/>
            <a:ext cx="357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CHUYỂN GIAO NHIỆM VỤ</a:t>
            </a:r>
            <a:endParaRPr lang="vi-VN" sz="3200" dirty="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F4E3C10-6CD6-E279-5E95-84F6B6C24FC9}"/>
              </a:ext>
            </a:extLst>
          </p:cNvPr>
          <p:cNvSpPr/>
          <p:nvPr/>
        </p:nvSpPr>
        <p:spPr>
          <a:xfrm>
            <a:off x="156117" y="579863"/>
            <a:ext cx="11864898" cy="6122020"/>
          </a:xfrm>
          <a:custGeom>
            <a:avLst/>
            <a:gdLst>
              <a:gd name="connsiteX0" fmla="*/ 7872761 w 11864898"/>
              <a:gd name="connsiteY0" fmla="*/ 0 h 6122020"/>
              <a:gd name="connsiteX1" fmla="*/ 11864898 w 11864898"/>
              <a:gd name="connsiteY1" fmla="*/ 0 h 6122020"/>
              <a:gd name="connsiteX2" fmla="*/ 11864898 w 11864898"/>
              <a:gd name="connsiteY2" fmla="*/ 6122020 h 6122020"/>
              <a:gd name="connsiteX3" fmla="*/ 0 w 11864898"/>
              <a:gd name="connsiteY3" fmla="*/ 6122020 h 6122020"/>
              <a:gd name="connsiteX4" fmla="*/ 0 w 11864898"/>
              <a:gd name="connsiteY4" fmla="*/ 11152 h 6122020"/>
              <a:gd name="connsiteX5" fmla="*/ 4014439 w 11864898"/>
              <a:gd name="connsiteY5" fmla="*/ 11152 h 61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4898" h="6122020">
                <a:moveTo>
                  <a:pt x="7872761" y="0"/>
                </a:moveTo>
                <a:lnTo>
                  <a:pt x="11864898" y="0"/>
                </a:lnTo>
                <a:lnTo>
                  <a:pt x="11864898" y="6122020"/>
                </a:lnTo>
                <a:lnTo>
                  <a:pt x="0" y="6122020"/>
                </a:lnTo>
                <a:lnTo>
                  <a:pt x="0" y="11152"/>
                </a:lnTo>
                <a:lnTo>
                  <a:pt x="4014439" y="1115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F9757354-BB6A-D7CD-0278-AF358EC4C256}"/>
              </a:ext>
            </a:extLst>
          </p:cNvPr>
          <p:cNvSpPr/>
          <p:nvPr/>
        </p:nvSpPr>
        <p:spPr>
          <a:xfrm>
            <a:off x="4150023" y="495379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FF2E7B44-C1C7-AB8A-D3AB-76371102D184}"/>
              </a:ext>
            </a:extLst>
          </p:cNvPr>
          <p:cNvSpPr/>
          <p:nvPr/>
        </p:nvSpPr>
        <p:spPr>
          <a:xfrm>
            <a:off x="7671246" y="483605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1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7DB08-D8A0-97AC-EB91-E925980608A8}"/>
              </a:ext>
            </a:extLst>
          </p:cNvPr>
          <p:cNvSpPr txBox="1"/>
          <p:nvPr/>
        </p:nvSpPr>
        <p:spPr>
          <a:xfrm>
            <a:off x="717422" y="1967265"/>
            <a:ext cx="337432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#9Slide07 IcielBC Cubano Normal" panose="00000500000000000000" pitchFamily="2" charset="0"/>
                <a:ea typeface="+mj-ea"/>
                <a:cs typeface="+mj-cs"/>
              </a:rPr>
              <a:t>BÁO CÁO</a:t>
            </a:r>
          </a:p>
        </p:txBody>
      </p:sp>
      <p:pic>
        <p:nvPicPr>
          <p:cNvPr id="5" name="Picture 4" descr="A globe with a graduation cap and books&#10;&#10;Description automatically generated">
            <a:extLst>
              <a:ext uri="{FF2B5EF4-FFF2-40B4-BE49-F238E27FC236}">
                <a16:creationId xmlns:a16="http://schemas.microsoft.com/office/drawing/2014/main" id="{B951618C-EC41-36F0-B3D0-934552EE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9" y="643466"/>
            <a:ext cx="6364274" cy="5568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09349-7ECF-D4EA-B6DD-65B3DA98183E}"/>
              </a:ext>
            </a:extLst>
          </p:cNvPr>
          <p:cNvSpPr txBox="1"/>
          <p:nvPr/>
        </p:nvSpPr>
        <p:spPr>
          <a:xfrm>
            <a:off x="6096000" y="6190878"/>
            <a:ext cx="28180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E446C"/>
                </a:solidFill>
                <a:latin typeface="#9Slide03 Oswald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https://quayso.vn/index.aspx</a:t>
            </a:r>
            <a:endParaRPr lang="en-US" sz="2000" dirty="0">
              <a:solidFill>
                <a:srgbClr val="2E446C"/>
              </a:solidFill>
              <a:latin typeface="#9Slide03 Oswald Light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434C7-9C4D-3E99-2690-0C165B5B9048}"/>
              </a:ext>
            </a:extLst>
          </p:cNvPr>
          <p:cNvSpPr txBox="1"/>
          <p:nvPr/>
        </p:nvSpPr>
        <p:spPr>
          <a:xfrm>
            <a:off x="2978758" y="6190878"/>
            <a:ext cx="3244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Quay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ngẫu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nhiên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số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thự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tự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báo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 </a:t>
            </a:r>
            <a:r>
              <a:rPr lang="en-US" sz="2000" dirty="0" err="1">
                <a:solidFill>
                  <a:srgbClr val="2C4267"/>
                </a:solidFill>
                <a:latin typeface="#9Slide03 Oswald Light" panose="00000400000000000000" pitchFamily="2" charset="0"/>
              </a:rPr>
              <a:t>cáo</a:t>
            </a:r>
            <a:r>
              <a:rPr lang="en-US" sz="2000" dirty="0">
                <a:solidFill>
                  <a:srgbClr val="2C4267"/>
                </a:solidFill>
                <a:latin typeface="#9Slide03 Oswald Light" panose="00000400000000000000" pitchFamily="2" charset="0"/>
              </a:rPr>
              <a:t>:</a:t>
            </a:r>
          </a:p>
        </p:txBody>
      </p:sp>
      <p:pic>
        <p:nvPicPr>
          <p:cNvPr id="11" name="Graphic 10" descr="Programmer female with solid fill">
            <a:extLst>
              <a:ext uri="{FF2B5EF4-FFF2-40B4-BE49-F238E27FC236}">
                <a16:creationId xmlns:a16="http://schemas.microsoft.com/office/drawing/2014/main" id="{AD4E8412-D9DC-D75D-1028-169ED9F9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3073" y="5592336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C9CAF-B380-65AC-C0EA-66D5864DFF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4F4E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F69C-BE3C-953F-D5EE-6E05CB102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A70D1-BD2D-F634-20CB-CA631DF44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5208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985A9F-DAFD-4779-6392-6E9EF405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861" y="0"/>
            <a:ext cx="36315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A6ACA-B4B3-C616-D52C-705FEF8BE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441" y="0"/>
            <a:ext cx="503955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03A7AD-29C4-306D-A5C2-832D74EF0391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4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AE14B-C783-BAC9-B70A-A6E04539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055"/>
            <a:ext cx="7653256" cy="5452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FA13A-0B72-B2E8-87AC-EEC47B3F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654"/>
          <a:stretch/>
        </p:blipFill>
        <p:spPr>
          <a:xfrm>
            <a:off x="7653256" y="1405056"/>
            <a:ext cx="4538744" cy="5452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F5647-EEF5-3741-1921-43DF3A16C0B7}"/>
              </a:ext>
            </a:extLst>
          </p:cNvPr>
          <p:cNvSpPr txBox="1"/>
          <p:nvPr/>
        </p:nvSpPr>
        <p:spPr>
          <a:xfrm>
            <a:off x="4351718" y="345627"/>
            <a:ext cx="357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EM CÓ BIẾT</a:t>
            </a:r>
            <a:endParaRPr lang="vi-VN" sz="4400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77681CF-0196-B63E-DB9A-5D290342A9ED}"/>
              </a:ext>
            </a:extLst>
          </p:cNvPr>
          <p:cNvSpPr/>
          <p:nvPr/>
        </p:nvSpPr>
        <p:spPr>
          <a:xfrm>
            <a:off x="0" y="709994"/>
            <a:ext cx="12191999" cy="6148005"/>
          </a:xfrm>
          <a:custGeom>
            <a:avLst/>
            <a:gdLst>
              <a:gd name="connsiteX0" fmla="*/ 7872761 w 11864898"/>
              <a:gd name="connsiteY0" fmla="*/ 0 h 6122020"/>
              <a:gd name="connsiteX1" fmla="*/ 11864898 w 11864898"/>
              <a:gd name="connsiteY1" fmla="*/ 0 h 6122020"/>
              <a:gd name="connsiteX2" fmla="*/ 11864898 w 11864898"/>
              <a:gd name="connsiteY2" fmla="*/ 6122020 h 6122020"/>
              <a:gd name="connsiteX3" fmla="*/ 0 w 11864898"/>
              <a:gd name="connsiteY3" fmla="*/ 6122020 h 6122020"/>
              <a:gd name="connsiteX4" fmla="*/ 0 w 11864898"/>
              <a:gd name="connsiteY4" fmla="*/ 11152 h 6122020"/>
              <a:gd name="connsiteX5" fmla="*/ 4014439 w 11864898"/>
              <a:gd name="connsiteY5" fmla="*/ 11152 h 61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4898" h="6122020">
                <a:moveTo>
                  <a:pt x="7872761" y="0"/>
                </a:moveTo>
                <a:lnTo>
                  <a:pt x="11864898" y="0"/>
                </a:lnTo>
                <a:lnTo>
                  <a:pt x="11864898" y="6122020"/>
                </a:lnTo>
                <a:lnTo>
                  <a:pt x="0" y="6122020"/>
                </a:lnTo>
                <a:lnTo>
                  <a:pt x="0" y="11152"/>
                </a:lnTo>
                <a:lnTo>
                  <a:pt x="4014439" y="1115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58F65F5-7F5A-04C0-7886-02CC13A8AD9D}"/>
              </a:ext>
            </a:extLst>
          </p:cNvPr>
          <p:cNvSpPr/>
          <p:nvPr/>
        </p:nvSpPr>
        <p:spPr>
          <a:xfrm>
            <a:off x="4115594" y="623039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B06C3C0-AC04-95E1-A1AD-7381B98CABDE}"/>
              </a:ext>
            </a:extLst>
          </p:cNvPr>
          <p:cNvSpPr/>
          <p:nvPr/>
        </p:nvSpPr>
        <p:spPr>
          <a:xfrm>
            <a:off x="7705674" y="602687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AE14B-C783-BAC9-B70A-A6E04539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055"/>
            <a:ext cx="7653256" cy="5452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FA13A-0B72-B2E8-87AC-EEC47B3F4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08" b="39566"/>
          <a:stretch/>
        </p:blipFill>
        <p:spPr>
          <a:xfrm>
            <a:off x="4496684" y="1405052"/>
            <a:ext cx="3900184" cy="5452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F5647-EEF5-3741-1921-43DF3A16C0B7}"/>
              </a:ext>
            </a:extLst>
          </p:cNvPr>
          <p:cNvSpPr txBox="1"/>
          <p:nvPr/>
        </p:nvSpPr>
        <p:spPr>
          <a:xfrm>
            <a:off x="4307114" y="345627"/>
            <a:ext cx="357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EM CÓ BIẾT</a:t>
            </a:r>
            <a:endParaRPr lang="vi-VN" sz="4400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CC22F5-6CD2-34B5-B8FF-87F5B8358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522" b="2394"/>
          <a:stretch/>
        </p:blipFill>
        <p:spPr>
          <a:xfrm>
            <a:off x="8396868" y="1405052"/>
            <a:ext cx="3795132" cy="545294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64236BE-3B19-4A20-DD85-43C2C4E25F79}"/>
              </a:ext>
            </a:extLst>
          </p:cNvPr>
          <p:cNvSpPr/>
          <p:nvPr/>
        </p:nvSpPr>
        <p:spPr>
          <a:xfrm>
            <a:off x="0" y="709994"/>
            <a:ext cx="12191999" cy="6148005"/>
          </a:xfrm>
          <a:custGeom>
            <a:avLst/>
            <a:gdLst>
              <a:gd name="connsiteX0" fmla="*/ 7872761 w 11864898"/>
              <a:gd name="connsiteY0" fmla="*/ 0 h 6122020"/>
              <a:gd name="connsiteX1" fmla="*/ 11864898 w 11864898"/>
              <a:gd name="connsiteY1" fmla="*/ 0 h 6122020"/>
              <a:gd name="connsiteX2" fmla="*/ 11864898 w 11864898"/>
              <a:gd name="connsiteY2" fmla="*/ 6122020 h 6122020"/>
              <a:gd name="connsiteX3" fmla="*/ 0 w 11864898"/>
              <a:gd name="connsiteY3" fmla="*/ 6122020 h 6122020"/>
              <a:gd name="connsiteX4" fmla="*/ 0 w 11864898"/>
              <a:gd name="connsiteY4" fmla="*/ 11152 h 6122020"/>
              <a:gd name="connsiteX5" fmla="*/ 4014439 w 11864898"/>
              <a:gd name="connsiteY5" fmla="*/ 11152 h 61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4898" h="6122020">
                <a:moveTo>
                  <a:pt x="7872761" y="0"/>
                </a:moveTo>
                <a:lnTo>
                  <a:pt x="11864898" y="0"/>
                </a:lnTo>
                <a:lnTo>
                  <a:pt x="11864898" y="6122020"/>
                </a:lnTo>
                <a:lnTo>
                  <a:pt x="0" y="6122020"/>
                </a:lnTo>
                <a:lnTo>
                  <a:pt x="0" y="11152"/>
                </a:lnTo>
                <a:lnTo>
                  <a:pt x="4014439" y="1115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AB2AF6CE-80BA-1840-D046-1E08459387D9}"/>
              </a:ext>
            </a:extLst>
          </p:cNvPr>
          <p:cNvSpPr/>
          <p:nvPr/>
        </p:nvSpPr>
        <p:spPr>
          <a:xfrm>
            <a:off x="4115594" y="623039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0CC06AC0-D4F3-1BFC-C3F7-19B74156E6E6}"/>
              </a:ext>
            </a:extLst>
          </p:cNvPr>
          <p:cNvSpPr/>
          <p:nvPr/>
        </p:nvSpPr>
        <p:spPr>
          <a:xfrm>
            <a:off x="7705674" y="602687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0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47DB08-D8A0-97AC-EB91-E925980608A8}"/>
              </a:ext>
            </a:extLst>
          </p:cNvPr>
          <p:cNvSpPr txBox="1"/>
          <p:nvPr/>
        </p:nvSpPr>
        <p:spPr>
          <a:xfrm>
            <a:off x="4313268" y="251018"/>
            <a:ext cx="357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VẬN DỤNG</a:t>
            </a:r>
            <a:endParaRPr lang="vi-VN" sz="4800" dirty="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3EC7E45-1FD7-549B-BBA9-723B8A12D6DF}"/>
              </a:ext>
            </a:extLst>
          </p:cNvPr>
          <p:cNvSpPr/>
          <p:nvPr/>
        </p:nvSpPr>
        <p:spPr>
          <a:xfrm>
            <a:off x="1" y="721146"/>
            <a:ext cx="12191999" cy="6148005"/>
          </a:xfrm>
          <a:custGeom>
            <a:avLst/>
            <a:gdLst>
              <a:gd name="connsiteX0" fmla="*/ 7872761 w 11864898"/>
              <a:gd name="connsiteY0" fmla="*/ 0 h 6122020"/>
              <a:gd name="connsiteX1" fmla="*/ 11864898 w 11864898"/>
              <a:gd name="connsiteY1" fmla="*/ 0 h 6122020"/>
              <a:gd name="connsiteX2" fmla="*/ 11864898 w 11864898"/>
              <a:gd name="connsiteY2" fmla="*/ 6122020 h 6122020"/>
              <a:gd name="connsiteX3" fmla="*/ 0 w 11864898"/>
              <a:gd name="connsiteY3" fmla="*/ 6122020 h 6122020"/>
              <a:gd name="connsiteX4" fmla="*/ 0 w 11864898"/>
              <a:gd name="connsiteY4" fmla="*/ 11152 h 6122020"/>
              <a:gd name="connsiteX5" fmla="*/ 4014439 w 11864898"/>
              <a:gd name="connsiteY5" fmla="*/ 11152 h 61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4898" h="6122020">
                <a:moveTo>
                  <a:pt x="7872761" y="0"/>
                </a:moveTo>
                <a:lnTo>
                  <a:pt x="11864898" y="0"/>
                </a:lnTo>
                <a:lnTo>
                  <a:pt x="11864898" y="6122020"/>
                </a:lnTo>
                <a:lnTo>
                  <a:pt x="0" y="6122020"/>
                </a:lnTo>
                <a:lnTo>
                  <a:pt x="0" y="11152"/>
                </a:lnTo>
                <a:lnTo>
                  <a:pt x="4014439" y="11152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ADD54959-B5B4-50DF-1DEA-14538385E114}"/>
              </a:ext>
            </a:extLst>
          </p:cNvPr>
          <p:cNvSpPr/>
          <p:nvPr/>
        </p:nvSpPr>
        <p:spPr>
          <a:xfrm>
            <a:off x="4115594" y="623039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D0E18994-B3F9-9ECF-B98B-75113F691539}"/>
              </a:ext>
            </a:extLst>
          </p:cNvPr>
          <p:cNvSpPr/>
          <p:nvPr/>
        </p:nvSpPr>
        <p:spPr>
          <a:xfrm>
            <a:off x="7716824" y="611888"/>
            <a:ext cx="370733" cy="214616"/>
          </a:xfrm>
          <a:prstGeom prst="diamond">
            <a:avLst/>
          </a:prstGeom>
          <a:solidFill>
            <a:srgbClr val="F7F7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B482A1C-3761-56EA-564E-7BF544205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966620"/>
              </p:ext>
            </p:extLst>
          </p:nvPr>
        </p:nvGraphicFramePr>
        <p:xfrm>
          <a:off x="5609063" y="1428308"/>
          <a:ext cx="6378498" cy="3474718"/>
        </p:xfrm>
        <a:graphic>
          <a:graphicData uri="http://schemas.openxmlformats.org/drawingml/2006/table">
            <a:tbl>
              <a:tblPr firstRow="1" firstCol="1" bandRow="1"/>
              <a:tblGrid>
                <a:gridCol w="879946">
                  <a:extLst>
                    <a:ext uri="{9D8B030D-6E8A-4147-A177-3AD203B41FA5}">
                      <a16:colId xmlns:a16="http://schemas.microsoft.com/office/drawing/2014/main" val="2332917634"/>
                    </a:ext>
                  </a:extLst>
                </a:gridCol>
                <a:gridCol w="4321240">
                  <a:extLst>
                    <a:ext uri="{9D8B030D-6E8A-4147-A177-3AD203B41FA5}">
                      <a16:colId xmlns:a16="http://schemas.microsoft.com/office/drawing/2014/main" val="530921366"/>
                    </a:ext>
                  </a:extLst>
                </a:gridCol>
                <a:gridCol w="1177312">
                  <a:extLst>
                    <a:ext uri="{9D8B030D-6E8A-4147-A177-3AD203B41FA5}">
                      <a16:colId xmlns:a16="http://schemas.microsoft.com/office/drawing/2014/main" val="3875634254"/>
                    </a:ext>
                  </a:extLst>
                </a:gridCol>
              </a:tblGrid>
              <a:tr h="99085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00B050"/>
                          </a:highlight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highlight>
                          <a:srgbClr val="00B050"/>
                        </a:highlight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 SẢN PHẨM NHÓM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thang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333289"/>
                  </a:ext>
                </a:extLst>
              </a:tr>
              <a:tr h="4139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 chủ đề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/2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069976"/>
                  </a:ext>
                </a:extLst>
              </a:tr>
              <a:tr h="4139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(hài hòa, thẩm mỹ, trực quan…)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/3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52210"/>
                  </a:ext>
                </a:extLst>
              </a:tr>
              <a:tr h="4139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 tạo, có đầu tư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/2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402488"/>
                  </a:ext>
                </a:extLst>
              </a:tr>
              <a:tr h="4139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thông điệp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/2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809290"/>
                  </a:ext>
                </a:extLst>
              </a:tr>
              <a:tr h="41397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kern="1200">
                          <a:solidFill>
                            <a:srgbClr val="000000"/>
                          </a:solidFill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 thời hạn</a:t>
                      </a:r>
                      <a:endParaRPr lang="en-US" sz="200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/1</a:t>
                      </a:r>
                      <a:endParaRPr lang="en-US" sz="2000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523790"/>
                  </a:ext>
                </a:extLst>
              </a:tr>
              <a:tr h="413978">
                <a:tc gridSpan="2">
                  <a:txBody>
                    <a:bodyPr/>
                    <a:lstStyle/>
                    <a:p>
                      <a:pPr indent="180340" algn="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kern="1200" dirty="0">
                          <a:effectLst/>
                          <a:latin typeface="#9Slide03 Oswald Light" panose="000004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2000" b="1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#9Slide03 Oswald Light" panose="000004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 /10</a:t>
                      </a:r>
                      <a:endParaRPr lang="en-US" sz="2000" b="1" dirty="0">
                        <a:effectLst/>
                        <a:latin typeface="#9Slide03 Oswald Light" panose="000004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406052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5A7B59E3-C67F-3905-5566-04FA6842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91" y="1839168"/>
            <a:ext cx="3577772" cy="320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E40613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E40613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E40613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E40613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1081088" marR="0" lvl="0" indent="-3429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1081088" marR="0" lvl="0" indent="-3429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Oswald Light" panose="00000400000000000000" pitchFamily="2" charset="0"/>
            </a:endParaRPr>
          </a:p>
          <a:p>
            <a:pPr marL="1081088" marR="0" lvl="0" indent="-3429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it-IT" altLang="en-US" sz="2000" dirty="0"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Khổ giấy: A3</a:t>
            </a:r>
          </a:p>
          <a:p>
            <a:pPr marL="1081088" marR="0" lvl="0" indent="-342900" algn="ju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3 Oswald Light" panose="000004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Hạn nộp: 1 tuần </a:t>
            </a:r>
            <a:endParaRPr kumimoji="0" lang="it-IT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Oswald Light" panose="00000400000000000000" pitchFamily="2" charset="0"/>
            </a:endParaRPr>
          </a:p>
        </p:txBody>
      </p:sp>
      <p:pic>
        <p:nvPicPr>
          <p:cNvPr id="12" name="Graphic 11" descr="Alarm clock with solid fill">
            <a:extLst>
              <a:ext uri="{FF2B5EF4-FFF2-40B4-BE49-F238E27FC236}">
                <a16:creationId xmlns:a16="http://schemas.microsoft.com/office/drawing/2014/main" id="{C4423092-C4C9-62CA-00A3-BBF89F7C6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891" y="4483994"/>
            <a:ext cx="608407" cy="608407"/>
          </a:xfrm>
          <a:prstGeom prst="rect">
            <a:avLst/>
          </a:prstGeom>
        </p:spPr>
      </p:pic>
      <p:pic>
        <p:nvPicPr>
          <p:cNvPr id="14" name="Graphic 13" descr="Artist male with solid fill">
            <a:extLst>
              <a:ext uri="{FF2B5EF4-FFF2-40B4-BE49-F238E27FC236}">
                <a16:creationId xmlns:a16="http://schemas.microsoft.com/office/drawing/2014/main" id="{6B0A809D-DE3C-5382-982F-EA5BB398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455" y="2528392"/>
            <a:ext cx="608408" cy="608408"/>
          </a:xfrm>
          <a:prstGeom prst="rect">
            <a:avLst/>
          </a:prstGeom>
        </p:spPr>
      </p:pic>
      <p:pic>
        <p:nvPicPr>
          <p:cNvPr id="16" name="Graphic 15" descr="Receipt outline">
            <a:extLst>
              <a:ext uri="{FF2B5EF4-FFF2-40B4-BE49-F238E27FC236}">
                <a16:creationId xmlns:a16="http://schemas.microsoft.com/office/drawing/2014/main" id="{504AEC3D-1D8B-4340-5C2D-3938F9799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8020" y="3775909"/>
            <a:ext cx="561278" cy="561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8E918-9EDF-34B3-F788-4A4656B80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01" y="3173758"/>
            <a:ext cx="869385" cy="675290"/>
          </a:xfrm>
          <a:prstGeom prst="rect">
            <a:avLst/>
          </a:prstGeom>
          <a:noFill/>
        </p:spPr>
      </p:pic>
      <p:pic>
        <p:nvPicPr>
          <p:cNvPr id="19" name="Picture 18" descr="A cartoon book and pencil shaking hands&#10;&#10;Description automatically generated">
            <a:extLst>
              <a:ext uri="{FF2B5EF4-FFF2-40B4-BE49-F238E27FC236}">
                <a16:creationId xmlns:a16="http://schemas.microsoft.com/office/drawing/2014/main" id="{77BC02C4-73B0-8622-E81A-EB5562590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4" y="4230854"/>
            <a:ext cx="3657467" cy="28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62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307</Words>
  <Application>Microsoft Office PowerPoint</Application>
  <PresentationFormat>Màn hình rộng</PresentationFormat>
  <Paragraphs>45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6" baseType="lpstr">
      <vt:lpstr>#9Slide07 IcielBC Cubano Normal</vt:lpstr>
      <vt:lpstr>Arial</vt:lpstr>
      <vt:lpstr>Calibri</vt:lpstr>
      <vt:lpstr>Aptos</vt:lpstr>
      <vt:lpstr>#9Slide03 Oswald Light</vt:lpstr>
      <vt:lpstr>Wingdings</vt:lpstr>
      <vt:lpstr>#9Slide03 Bebas Neue Bold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N8572</dc:creator>
  <cp:lastModifiedBy>Tuyến Võ</cp:lastModifiedBy>
  <cp:revision>11</cp:revision>
  <dcterms:created xsi:type="dcterms:W3CDTF">2024-04-05T13:59:12Z</dcterms:created>
  <dcterms:modified xsi:type="dcterms:W3CDTF">2024-10-27T12:53:34Z</dcterms:modified>
</cp:coreProperties>
</file>